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3F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13" autoAdjust="0"/>
    <p:restoredTop sz="94660"/>
  </p:normalViewPr>
  <p:slideViewPr>
    <p:cSldViewPr snapToGrid="0">
      <p:cViewPr>
        <p:scale>
          <a:sx n="75" d="100"/>
          <a:sy n="75" d="100"/>
        </p:scale>
        <p:origin x="40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50000"/>
              <a:lumOff val="5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21-May-23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20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8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6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9D58E98-8AFD-D248-87F0-2E6CE00CFE1B}"/>
              </a:ext>
            </a:extLst>
          </p:cNvPr>
          <p:cNvSpPr/>
          <p:nvPr/>
        </p:nvSpPr>
        <p:spPr>
          <a:xfrm>
            <a:off x="1" y="1110542"/>
            <a:ext cx="7866742" cy="4636916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chemeClr val="tx1">
                  <a:lumMod val="8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8C2B464-0B21-2DD4-474F-B9F82C12F30C}"/>
              </a:ext>
            </a:extLst>
          </p:cNvPr>
          <p:cNvSpPr/>
          <p:nvPr/>
        </p:nvSpPr>
        <p:spPr>
          <a:xfrm>
            <a:off x="0" y="381000"/>
            <a:ext cx="12192000" cy="6319837"/>
          </a:xfrm>
          <a:prstGeom prst="rect">
            <a:avLst/>
          </a:prstGeom>
          <a:solidFill>
            <a:srgbClr val="4A3F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B32FBA-9F02-F4FC-9310-92D7C0BC67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71" t="35367" r="36334" b="34296"/>
          <a:stretch/>
        </p:blipFill>
        <p:spPr>
          <a:xfrm rot="16200000">
            <a:off x="-943436" y="1426028"/>
            <a:ext cx="5852886" cy="4005944"/>
          </a:xfrm>
          <a:prstGeom prst="rect">
            <a:avLst/>
          </a:prstGeom>
          <a:effectLst>
            <a:softEdge rad="254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C0F194-688C-2D30-05F9-3DC8665A95DB}"/>
              </a:ext>
            </a:extLst>
          </p:cNvPr>
          <p:cNvSpPr txBox="1"/>
          <p:nvPr/>
        </p:nvSpPr>
        <p:spPr>
          <a:xfrm>
            <a:off x="-16333" y="2767280"/>
            <a:ext cx="4140197" cy="1138773"/>
          </a:xfrm>
          <a:prstGeom prst="rect">
            <a:avLst/>
          </a:prstGeom>
          <a:noFill/>
          <a:effectLst>
            <a:glow rad="139700">
              <a:srgbClr val="00B0F0">
                <a:alpha val="40000"/>
              </a:srgbClr>
            </a:glow>
          </a:effectLst>
        </p:spPr>
        <p:txBody>
          <a:bodyPr wrap="square" rtlCol="0">
            <a:spAutoFit/>
            <a:scene3d>
              <a:camera prst="perspectiveRigh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en-US" sz="2400" dirty="0">
                <a:solidFill>
                  <a:schemeClr val="bg1">
                    <a:lumMod val="65000"/>
                    <a:lumOff val="35000"/>
                  </a:schemeClr>
                </a:solidFill>
                <a:effectLst>
                  <a:glow rad="101600">
                    <a:schemeClr val="accent4">
                      <a:alpha val="60000"/>
                    </a:schemeClr>
                  </a:glow>
                  <a:reflection blurRad="6350" stA="55000" endA="300" endPos="45500" dir="5400000" sy="-100000" algn="bl" rotWithShape="0"/>
                </a:effectLst>
                <a:latin typeface="Arial Black" panose="020B0A04020102020204" pitchFamily="34" charset="0"/>
              </a:rPr>
              <a:t>STERILIZATION - UNIT </a:t>
            </a:r>
          </a:p>
          <a:p>
            <a:pPr algn="ctr"/>
            <a:r>
              <a:rPr lang="en-US" sz="4400" dirty="0">
                <a:solidFill>
                  <a:schemeClr val="bg1">
                    <a:lumMod val="65000"/>
                    <a:lumOff val="35000"/>
                  </a:schemeClr>
                </a:solidFill>
                <a:effectLst>
                  <a:glow rad="101600">
                    <a:schemeClr val="accent4">
                      <a:alpha val="60000"/>
                    </a:schemeClr>
                  </a:glow>
                  <a:reflection blurRad="6350" stA="55000" endA="300" endPos="45500" dir="5400000" sy="-100000" algn="bl" rotWithShape="0"/>
                </a:effectLst>
                <a:latin typeface="Arial Black" panose="020B0A04020102020204" pitchFamily="34" charset="0"/>
              </a:rPr>
              <a:t>AUTOCLAVE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F2DAAC4-9608-C5DC-DE2F-A818D6579D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52981" y="1110542"/>
            <a:ext cx="8142651" cy="47695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DB4E12C-6CF8-D4CA-4A52-B2ED03C94A4A}"/>
              </a:ext>
            </a:extLst>
          </p:cNvPr>
          <p:cNvSpPr txBox="1"/>
          <p:nvPr/>
        </p:nvSpPr>
        <p:spPr>
          <a:xfrm>
            <a:off x="10215982" y="5870978"/>
            <a:ext cx="20430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050" b="1" dirty="0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 </a:t>
            </a:r>
            <a:r>
              <a:rPr lang="en-GB" sz="1050" b="1" dirty="0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Chowdhury Raihan Uddin</a:t>
            </a:r>
            <a:endParaRPr lang="en-US" sz="1050" b="1" dirty="0">
              <a:latin typeface="Palatino Linotype" panose="0204050205050503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GB" sz="1050" b="1" dirty="0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 </a:t>
            </a:r>
            <a:r>
              <a:rPr lang="en-GB" sz="1050" b="1" dirty="0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Nazib Eadin</a:t>
            </a:r>
            <a:endParaRPr lang="en-US" sz="1050" b="1" baseline="30000" dirty="0">
              <a:latin typeface="Palatino Linotype" panose="0204050205050503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GB" sz="1050" b="1" dirty="0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 </a:t>
            </a:r>
            <a:r>
              <a:rPr lang="en-GB" sz="1050" b="1" dirty="0" err="1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Raad</a:t>
            </a:r>
            <a:r>
              <a:rPr lang="en-GB" sz="1050" b="1" dirty="0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050" b="1" dirty="0" err="1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Shahmat</a:t>
            </a:r>
            <a:r>
              <a:rPr lang="en-GB" sz="1050" b="1" dirty="0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Haque</a:t>
            </a:r>
            <a:endParaRPr lang="en-US" sz="1050" b="1" baseline="30000" dirty="0">
              <a:latin typeface="Palatino Linotype" panose="0204050205050503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GB" sz="1050" b="1" dirty="0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rPr>
              <a:t> </a:t>
            </a:r>
            <a:r>
              <a:rPr lang="en-GB" sz="1050" b="1" dirty="0" err="1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Shuhail</a:t>
            </a:r>
            <a:r>
              <a:rPr lang="en-GB" sz="1050" b="1" dirty="0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050" b="1" dirty="0" err="1">
                <a:effectLst/>
                <a:latin typeface="Palatino Linotype" panose="0204050205050503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Ragib</a:t>
            </a:r>
            <a:endParaRPr lang="en-US" sz="1050" b="1" dirty="0">
              <a:effectLst/>
              <a:latin typeface="Palatino Linotype" panose="0204050205050503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00995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6586FC5-5B84-971E-FB3A-BC13FDDAFCA5}"/>
              </a:ext>
            </a:extLst>
          </p:cNvPr>
          <p:cNvSpPr/>
          <p:nvPr/>
        </p:nvSpPr>
        <p:spPr>
          <a:xfrm>
            <a:off x="11495352" y="571500"/>
            <a:ext cx="584200" cy="5715000"/>
          </a:xfrm>
          <a:prstGeom prst="rect">
            <a:avLst/>
          </a:prstGeom>
          <a:solidFill>
            <a:srgbClr val="4A3F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A96832-817A-A89A-4E59-F34E9CAC07CE}"/>
              </a:ext>
            </a:extLst>
          </p:cNvPr>
          <p:cNvSpPr txBox="1"/>
          <p:nvPr/>
        </p:nvSpPr>
        <p:spPr>
          <a:xfrm>
            <a:off x="453633" y="2837794"/>
            <a:ext cx="296561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US" sz="1800" dirty="0"/>
              <a:t>Insulation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US" sz="1800" dirty="0"/>
              <a:t>Temperature Controller 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US" sz="1800" dirty="0"/>
              <a:t>Pressure Relief  Valve 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ü"/>
            </a:pPr>
            <a:r>
              <a:rPr lang="en-US" sz="1800" dirty="0"/>
              <a:t> High Pressure Alarm System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A5CDFD-CBB6-4399-26F9-2E7D724609C9}"/>
              </a:ext>
            </a:extLst>
          </p:cNvPr>
          <p:cNvSpPr txBox="1"/>
          <p:nvPr/>
        </p:nvSpPr>
        <p:spPr>
          <a:xfrm>
            <a:off x="-58386" y="2438377"/>
            <a:ext cx="34439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000" b="1" dirty="0"/>
              <a:t>Safety Requirements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DE2C25-4150-123C-CCF0-AD9DA906D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3953" y="765707"/>
            <a:ext cx="7386994" cy="47572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B5352B2-BD50-9DC9-FC72-B6F419A54E01}"/>
              </a:ext>
            </a:extLst>
          </p:cNvPr>
          <p:cNvSpPr txBox="1"/>
          <p:nvPr/>
        </p:nvSpPr>
        <p:spPr>
          <a:xfrm>
            <a:off x="-1" y="1335067"/>
            <a:ext cx="344395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000" b="1" dirty="0"/>
              <a:t>Structural  Integrity &amp; Fatigue Assessment as per the ASME 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179DF2-BEAA-8C36-5A65-3176A17133AD}"/>
              </a:ext>
            </a:extLst>
          </p:cNvPr>
          <p:cNvSpPr txBox="1"/>
          <p:nvPr/>
        </p:nvSpPr>
        <p:spPr>
          <a:xfrm>
            <a:off x="-2" y="4753721"/>
            <a:ext cx="344395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ü"/>
            </a:pPr>
            <a:r>
              <a:rPr lang="en-US" sz="2000" b="1" dirty="0"/>
              <a:t> Approx. </a:t>
            </a:r>
            <a:r>
              <a:rPr lang="en-US" sz="2800" b="1" dirty="0"/>
              <a:t>10,000</a:t>
            </a:r>
            <a:r>
              <a:rPr lang="en-US" sz="2000" b="1" dirty="0"/>
              <a:t> </a:t>
            </a:r>
          </a:p>
          <a:p>
            <a:r>
              <a:rPr lang="en-US" sz="2000" b="1" dirty="0"/>
              <a:t>	Design Cycles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55B9748-B9F6-0573-408B-F4C252F071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7776346"/>
              </p:ext>
            </p:extLst>
          </p:nvPr>
        </p:nvGraphicFramePr>
        <p:xfrm>
          <a:off x="7602220" y="3796029"/>
          <a:ext cx="4477332" cy="22899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45962">
                  <a:extLst>
                    <a:ext uri="{9D8B030D-6E8A-4147-A177-3AD203B41FA5}">
                      <a16:colId xmlns:a16="http://schemas.microsoft.com/office/drawing/2014/main" val="2441085140"/>
                    </a:ext>
                  </a:extLst>
                </a:gridCol>
                <a:gridCol w="939804">
                  <a:extLst>
                    <a:ext uri="{9D8B030D-6E8A-4147-A177-3AD203B41FA5}">
                      <a16:colId xmlns:a16="http://schemas.microsoft.com/office/drawing/2014/main" val="2191736992"/>
                    </a:ext>
                  </a:extLst>
                </a:gridCol>
                <a:gridCol w="358804">
                  <a:extLst>
                    <a:ext uri="{9D8B030D-6E8A-4147-A177-3AD203B41FA5}">
                      <a16:colId xmlns:a16="http://schemas.microsoft.com/office/drawing/2014/main" val="1450557223"/>
                    </a:ext>
                  </a:extLst>
                </a:gridCol>
                <a:gridCol w="516810">
                  <a:extLst>
                    <a:ext uri="{9D8B030D-6E8A-4147-A177-3AD203B41FA5}">
                      <a16:colId xmlns:a16="http://schemas.microsoft.com/office/drawing/2014/main" val="4145918242"/>
                    </a:ext>
                  </a:extLst>
                </a:gridCol>
                <a:gridCol w="360450">
                  <a:extLst>
                    <a:ext uri="{9D8B030D-6E8A-4147-A177-3AD203B41FA5}">
                      <a16:colId xmlns:a16="http://schemas.microsoft.com/office/drawing/2014/main" val="2781996525"/>
                    </a:ext>
                  </a:extLst>
                </a:gridCol>
                <a:gridCol w="563268">
                  <a:extLst>
                    <a:ext uri="{9D8B030D-6E8A-4147-A177-3AD203B41FA5}">
                      <a16:colId xmlns:a16="http://schemas.microsoft.com/office/drawing/2014/main" val="4230892423"/>
                    </a:ext>
                  </a:extLst>
                </a:gridCol>
                <a:gridCol w="992234">
                  <a:extLst>
                    <a:ext uri="{9D8B030D-6E8A-4147-A177-3AD203B41FA5}">
                      <a16:colId xmlns:a16="http://schemas.microsoft.com/office/drawing/2014/main" val="3069853564"/>
                    </a:ext>
                  </a:extLst>
                </a:gridCol>
              </a:tblGrid>
              <a:tr h="278233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SCL Name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7492" marR="87492" marT="43746" marB="43746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SCL Location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7492" marR="87492" marT="43746" marB="43746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</a:t>
                      </a:r>
                      <a:r>
                        <a:rPr lang="en-US" sz="900" baseline="-25000">
                          <a:effectLst/>
                        </a:rPr>
                        <a:t>l</a:t>
                      </a:r>
                      <a:r>
                        <a:rPr lang="en-US" sz="900">
                          <a:effectLst/>
                        </a:rPr>
                        <a:t>, MPa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7492" marR="87492" marT="43746" marB="43746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P</a:t>
                      </a:r>
                      <a:r>
                        <a:rPr lang="en-US" sz="900" baseline="-25000" dirty="0" err="1">
                          <a:effectLst/>
                        </a:rPr>
                        <a:t>l</a:t>
                      </a:r>
                      <a:r>
                        <a:rPr lang="en-US" sz="900" dirty="0" err="1">
                          <a:effectLst/>
                        </a:rPr>
                        <a:t>+P</a:t>
                      </a:r>
                      <a:r>
                        <a:rPr lang="en-US" sz="900" baseline="-25000" dirty="0" err="1">
                          <a:effectLst/>
                        </a:rPr>
                        <a:t>b</a:t>
                      </a:r>
                      <a:r>
                        <a:rPr lang="en-US" sz="900" dirty="0" err="1">
                          <a:effectLst/>
                        </a:rPr>
                        <a:t>+Q</a:t>
                      </a:r>
                      <a:r>
                        <a:rPr lang="en-US" sz="900" dirty="0">
                          <a:effectLst/>
                        </a:rPr>
                        <a:t>, MPa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7492" marR="87492" marT="43746" marB="43746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dirty="0">
                          <a:effectLst/>
                        </a:rPr>
                        <a:t>Remark as per ASME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87492" marR="87492" marT="43746" marB="43746"/>
                </a:tc>
                <a:extLst>
                  <a:ext uri="{0D108BD9-81ED-4DB2-BD59-A6C34878D82A}">
                    <a16:rowId xmlns:a16="http://schemas.microsoft.com/office/drawing/2014/main" val="3928161650"/>
                  </a:ext>
                </a:extLst>
              </a:tr>
              <a:tr h="26971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Actual</a:t>
                      </a:r>
                      <a:endParaRPr lang="en-US" sz="900" b="1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Allowable</a:t>
                      </a:r>
                      <a:endParaRPr lang="en-US" sz="900" b="1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Actual</a:t>
                      </a:r>
                      <a:endParaRPr lang="en-US" sz="900" b="1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900" b="1" dirty="0">
                          <a:effectLst/>
                        </a:rPr>
                        <a:t>Allowable</a:t>
                      </a:r>
                      <a:endParaRPr lang="en-US" sz="900" b="1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8237141"/>
                  </a:ext>
                </a:extLst>
              </a:tr>
              <a:tr h="431011"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SCL 1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Lid knuckle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48.94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160.8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255.77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321.6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rgbClr val="FF0000"/>
                          </a:solidFill>
                          <a:effectLst/>
                        </a:rPr>
                        <a:t>Acceptable</a:t>
                      </a:r>
                      <a:endParaRPr lang="en-US" sz="1100" b="1" dirty="0">
                        <a:solidFill>
                          <a:srgbClr val="FF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96323890"/>
                  </a:ext>
                </a:extLst>
              </a:tr>
              <a:tr h="480294"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SCL 2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Shell knuckle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80.914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160.8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291.49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321.6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rgbClr val="FF0000"/>
                          </a:solidFill>
                          <a:effectLst/>
                        </a:rPr>
                        <a:t>Acceptable</a:t>
                      </a:r>
                      <a:endParaRPr lang="en-US" sz="1100" b="1" dirty="0">
                        <a:solidFill>
                          <a:srgbClr val="FF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57739744"/>
                  </a:ext>
                </a:extLst>
              </a:tr>
              <a:tr h="399647"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SCL 3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Lid cross-section 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119.5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160.8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232.04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321.6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rgbClr val="FF0000"/>
                          </a:solidFill>
                          <a:effectLst/>
                        </a:rPr>
                        <a:t>Acceptable</a:t>
                      </a:r>
                      <a:endParaRPr lang="en-US" sz="1100" b="1" dirty="0">
                        <a:solidFill>
                          <a:srgbClr val="FF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95127040"/>
                  </a:ext>
                </a:extLst>
              </a:tr>
              <a:tr h="431011"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SCL 4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Shell cross-section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132.64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160.8</a:t>
                      </a:r>
                      <a:endParaRPr lang="en-US" sz="90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150.78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321.6</a:t>
                      </a:r>
                      <a:endParaRPr lang="en-US" sz="900" dirty="0">
                        <a:solidFill>
                          <a:srgbClr val="00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ts val="13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solidFill>
                            <a:srgbClr val="FF0000"/>
                          </a:solidFill>
                          <a:effectLst/>
                        </a:rPr>
                        <a:t>Acceptable</a:t>
                      </a:r>
                      <a:endParaRPr lang="en-US" sz="1100" b="1" dirty="0">
                        <a:solidFill>
                          <a:srgbClr val="FF0000"/>
                        </a:solidFill>
                        <a:effectLst/>
                        <a:latin typeface="Palatino Linotype" panose="0204050205050503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0372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5745200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ysClr val="windowText" lastClr="000000"/>
      </a:dk1>
      <a:lt1>
        <a:sysClr val="window" lastClr="FFFFFF"/>
      </a:lt1>
      <a:dk2>
        <a:srgbClr val="4A3F38"/>
      </a:dk2>
      <a:lt2>
        <a:srgbClr val="EEEDCB"/>
      </a:lt2>
      <a:accent1>
        <a:srgbClr val="818E9F"/>
      </a:accent1>
      <a:accent2>
        <a:srgbClr val="D26400"/>
      </a:accent2>
      <a:accent3>
        <a:srgbClr val="C3BA45"/>
      </a:accent3>
      <a:accent4>
        <a:srgbClr val="8A8552"/>
      </a:accent4>
      <a:accent5>
        <a:srgbClr val="F3B843"/>
      </a:accent5>
      <a:accent6>
        <a:srgbClr val="786C71"/>
      </a:accent6>
      <a:hlink>
        <a:srgbClr val="46A7CA"/>
      </a:hlink>
      <a:folHlink>
        <a:srgbClr val="B2B2B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9935E573-C197-41A8-BCA1-5D5F62C560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400</TotalTime>
  <Words>105</Words>
  <Application>Microsoft Office PowerPoint</Application>
  <PresentationFormat>Widescreen</PresentationFormat>
  <Paragraphs>51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 Black</vt:lpstr>
      <vt:lpstr>Corbel</vt:lpstr>
      <vt:lpstr>Palatino Linotype</vt:lpstr>
      <vt:lpstr>Wingdings</vt:lpstr>
      <vt:lpstr>Wingdings 2</vt:lpstr>
      <vt:lpstr>Frame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Nazib Eadin</dc:creator>
  <cp:lastModifiedBy>Nazib Eadin</cp:lastModifiedBy>
  <cp:revision>10</cp:revision>
  <dcterms:created xsi:type="dcterms:W3CDTF">2023-05-21T11:26:46Z</dcterms:created>
  <dcterms:modified xsi:type="dcterms:W3CDTF">2023-05-21T18:08:44Z</dcterms:modified>
</cp:coreProperties>
</file>

<file path=docProps/thumbnail.jpeg>
</file>